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1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2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3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הכנסות</c:v>
                </c:pt>
              </c:strCache>
            </c:strRef>
          </c:tx>
          <c:spPr>
            <a:solidFill>
              <a:srgbClr val="5CC8A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5CC8A0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5CC8A0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0AAF8E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0AAF8E"/>
              </a:solidFill>
              <a:effectLst/>
            </c:spPr>
          </c:dPt>
          <c:dPt>
            <c:idx val="4"/>
            <c:invertIfNegative val="0"/>
            <c:bubble3D val="0"/>
            <c:spPr>
              <a:solidFill>
                <a:srgbClr val="078E74"/>
              </a:solidFill>
              <a:effectLst/>
            </c:spPr>
          </c:dPt>
          <c:cat>
            <c:multiLvlStrRef>
              <c:f>Sheet1!$A$2:$A$6</c:f>
              <c:multiLvlStrCache>
                <c:ptCount val="5"/>
                <c:lvl>
                  <c:pt idx="0">
                    <c:v>מוצר E</c:v>
                  </c:pt>
                  <c:pt idx="1">
                    <c:v>מוצר B</c:v>
                  </c:pt>
                  <c:pt idx="2">
                    <c:v>מוצר C</c:v>
                  </c:pt>
                  <c:pt idx="3">
                    <c:v>מוצר D</c:v>
                  </c:pt>
                  <c:pt idx="4">
                    <c:v>מוצר A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117800</c:v>
                </c:pt>
                <c:pt idx="1">
                  <c:v>183400</c:v>
                </c:pt>
                <c:pt idx="2">
                  <c:v>218250</c:v>
                </c:pt>
                <c:pt idx="3">
                  <c:v>220650</c:v>
                </c:pt>
                <c:pt idx="4">
                  <c:v>352600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444444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E8F0ED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הכנסות (₪)</c:v>
                </c:pt>
              </c:strCache>
            </c:strRef>
          </c:tx>
          <c:spPr>
            <a:solidFill>
              <a:srgbClr val="A8D5C8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A8D5C8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7EC8B5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5CC8A0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0AAF8E"/>
              </a:solidFill>
              <a:effectLst/>
            </c:spPr>
          </c:dPt>
          <c:dPt>
            <c:idx val="4"/>
            <c:invertIfNegative val="0"/>
            <c:bubble3D val="0"/>
            <c:spPr>
              <a:solidFill>
                <a:srgbClr val="078E74"/>
              </a:solidFill>
              <a:effectLst/>
            </c:spPr>
          </c:dPt>
          <c:cat>
            <c:multiLvlStrRef>
              <c:f>Sheet1!$A$2:$A$6</c:f>
              <c:multiLvlStrCache>
                <c:ptCount val="5"/>
                <c:lvl>
                  <c:pt idx="0">
                    <c:v>באר שבע</c:v>
                  </c:pt>
                  <c:pt idx="1">
                    <c:v>חיפה</c:v>
                  </c:pt>
                  <c:pt idx="2">
                    <c:v>ירושלים</c:v>
                  </c:pt>
                  <c:pt idx="3">
                    <c:v>נתניה</c:v>
                  </c:pt>
                  <c:pt idx="4">
                    <c:v>תל אביב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195600</c:v>
                </c:pt>
                <c:pt idx="1">
                  <c:v>196700</c:v>
                </c:pt>
                <c:pt idx="2">
                  <c:v>210300</c:v>
                </c:pt>
                <c:pt idx="3">
                  <c:v>219000</c:v>
                </c:pt>
                <c:pt idx="4">
                  <c:v>271100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444444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E8F0ED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הכנסות</c:v>
                </c:pt>
              </c:strCache>
            </c:strRef>
          </c:tx>
          <c:spPr>
            <a:solidFill>
              <a:srgbClr val="078E74"/>
            </a:solidFill>
            <a:ln w="50800" cap="flat">
              <a:solidFill>
                <a:srgbClr val="078E74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A2E28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078E74"/>
              </a:solidFill>
              <a:ln w="9525" cap="flat">
                <a:solidFill>
                  <a:srgbClr val="078E74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Sheet1!$A$2:$A$4</c:f>
              <c:multiLvlStrCache>
                <c:ptCount val="3"/>
                <c:lvl>
                  <c:pt idx="0">
                    <c:v>2023</c:v>
                  </c:pt>
                  <c:pt idx="1">
                    <c:v>2024</c:v>
                  </c:pt>
                  <c:pt idx="2">
                    <c:v>2025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318000</c:v>
                </c:pt>
                <c:pt idx="1">
                  <c:v>364250</c:v>
                </c:pt>
                <c:pt idx="2">
                  <c:v>410450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רווח</c:v>
                </c:pt>
              </c:strCache>
            </c:strRef>
          </c:tx>
          <c:spPr>
            <a:solidFill>
              <a:srgbClr val="E8821A"/>
            </a:solidFill>
            <a:ln w="50800" cap="flat">
              <a:solidFill>
                <a:srgbClr val="E8821A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A2E28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E8821A"/>
              </a:solidFill>
              <a:ln w="9525" cap="flat">
                <a:solidFill>
                  <a:srgbClr val="E8821A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Sheet1!$A$2:$A$4</c:f>
              <c:multiLvlStrCache>
                <c:ptCount val="3"/>
                <c:lvl>
                  <c:pt idx="0">
                    <c:v>2023</c:v>
                  </c:pt>
                  <c:pt idx="1">
                    <c:v>2024</c:v>
                  </c:pt>
                  <c:pt idx="2">
                    <c:v>2025</c:v>
                  </c:pt>
                </c:lvl>
              </c:multiLvlStrCache>
            </c:multiLvl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117200</c:v>
                </c:pt>
                <c:pt idx="1">
                  <c:v>130550</c:v>
                </c:pt>
                <c:pt idx="2">
                  <c:v>136700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A2E28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444444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8F0ED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txPr>
        <a:bodyPr/>
        <a:lstStyle/>
        <a:p>
          <a:pPr>
            <a:defRPr sz="1200">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D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078E74"/>
          </a:solidFill>
          <a:ln w="12700">
            <a:solidFill>
              <a:srgbClr val="078E7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583680" y="-1005840"/>
            <a:ext cx="4114800" cy="4114800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132320" y="-457200"/>
            <a:ext cx="3017520" cy="3017520"/>
          </a:xfrm>
          <a:prstGeom prst="ellipse">
            <a:avLst/>
          </a:prstGeom>
          <a:solidFill>
            <a:srgbClr val="078E74">
              <a:alpha val="70000"/>
            </a:srgbClr>
          </a:solidFill>
          <a:ln w="12700">
            <a:solidFill>
              <a:srgbClr val="078E74">
                <a:alpha val="7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01168" y="4663440"/>
            <a:ext cx="8942832" cy="480060"/>
          </a:xfrm>
          <a:prstGeom prst="rect">
            <a:avLst/>
          </a:prstGeom>
          <a:solidFill>
            <a:srgbClr val="078E74"/>
          </a:solidFill>
          <a:ln w="12700">
            <a:solidFill>
              <a:srgbClr val="078E7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960120"/>
            <a:ext cx="2377440" cy="347472"/>
          </a:xfrm>
          <a:prstGeom prst="rect">
            <a:avLst>
              <a:gd name="adj" fmla="val 13158"/>
            </a:avLst>
          </a:prstGeom>
          <a:solidFill>
            <a:srgbClr val="078E74"/>
          </a:solidFill>
          <a:ln w="12700">
            <a:solidFill>
              <a:srgbClr val="078E7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960120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ניתוח שנתי | ExcelBoost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65760" y="1463040"/>
            <a:ext cx="6858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דוח ביצועים עסקי</a:t>
            </a:r>
            <a:endParaRPr lang="en-US" sz="4400" dirty="0"/>
          </a:p>
        </p:txBody>
      </p:sp>
      <p:sp>
        <p:nvSpPr>
          <p:cNvPr id="9" name="Text 7"/>
          <p:cNvSpPr/>
          <p:nvPr/>
        </p:nvSpPr>
        <p:spPr>
          <a:xfrm>
            <a:off x="365760" y="2560320"/>
            <a:ext cx="68580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3400" dirty="0">
                <a:solidFill>
                  <a:srgbClr val="5CC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2023 – 2025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365760" y="3246120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8C8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ניתוח מוצרים | סניפים | סוכנים | מגמות | המלצות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20040" y="4690872"/>
            <a:ext cx="8686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סודי – לשימוש פנימי בלבד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F2D4A"/>
          </a:solidFill>
          <a:ln w="12700">
            <a:solidFill>
              <a:srgbClr val="0F2D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ביצועים כלליים – סיכום שלוש שנים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0" y="914400"/>
            <a:ext cx="164592" cy="4229100"/>
          </a:xfrm>
          <a:prstGeom prst="rect">
            <a:avLst/>
          </a:prstGeom>
          <a:solidFill>
            <a:srgbClr val="078E74"/>
          </a:solidFill>
          <a:ln w="12700">
            <a:solidFill>
              <a:srgbClr val="078E7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20040" y="1097280"/>
            <a:ext cx="265176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DE9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20040" y="1097280"/>
            <a:ext cx="2651760" cy="201168"/>
          </a:xfrm>
          <a:prstGeom prst="rect">
            <a:avLst/>
          </a:prstGeom>
          <a:solidFill>
            <a:srgbClr val="078E74"/>
          </a:solidFill>
          <a:ln w="12700">
            <a:solidFill>
              <a:srgbClr val="078E7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1298448"/>
            <a:ext cx="2651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A7A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סה"כ הכנסות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20040" y="1709928"/>
            <a:ext cx="26517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1A2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₪1,092,700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320040" y="2331720"/>
            <a:ext cx="2651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5A7A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2023–2025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246120" y="1097280"/>
            <a:ext cx="265176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DE9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46120" y="1097280"/>
            <a:ext cx="2651760" cy="201168"/>
          </a:xfrm>
          <a:prstGeom prst="rect">
            <a:avLst/>
          </a:prstGeom>
          <a:solidFill>
            <a:srgbClr val="0AAF8E"/>
          </a:solidFill>
          <a:ln w="12700">
            <a:solidFill>
              <a:srgbClr val="0AAF8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1298448"/>
            <a:ext cx="2651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A7A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סה"כ רווח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246120" y="1709928"/>
            <a:ext cx="26517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1A2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₪384,450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3246120" y="2331720"/>
            <a:ext cx="2651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5A7A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2023–2025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172200" y="1097280"/>
            <a:ext cx="265176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DE9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6172200" y="1097280"/>
            <a:ext cx="2651760" cy="201168"/>
          </a:xfrm>
          <a:prstGeom prst="rect">
            <a:avLst/>
          </a:prstGeom>
          <a:solidFill>
            <a:srgbClr val="5CC8A0"/>
          </a:solidFill>
          <a:ln w="12700">
            <a:solidFill>
              <a:srgbClr val="5CC8A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172200" y="1298448"/>
            <a:ext cx="2651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A7A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מרווח ממוצע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172200" y="1709928"/>
            <a:ext cx="26517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1A2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35.2%</a:t>
            </a:r>
            <a:endParaRPr lang="en-US" sz="2800" dirty="0"/>
          </a:p>
        </p:txBody>
      </p:sp>
      <p:sp>
        <p:nvSpPr>
          <p:cNvPr id="19" name="Text 17"/>
          <p:cNvSpPr/>
          <p:nvPr/>
        </p:nvSpPr>
        <p:spPr>
          <a:xfrm>
            <a:off x="6172200" y="2331720"/>
            <a:ext cx="2651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5A7A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על פני כל המוצרים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1965960" y="3355848"/>
            <a:ext cx="777240" cy="45720"/>
          </a:xfrm>
          <a:prstGeom prst="rect">
            <a:avLst/>
          </a:prstGeom>
          <a:solidFill>
            <a:srgbClr val="078E74"/>
          </a:solidFill>
          <a:ln w="12700">
            <a:solidFill>
              <a:srgbClr val="078E74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257800" y="3355848"/>
            <a:ext cx="777240" cy="45720"/>
          </a:xfrm>
          <a:prstGeom prst="rect">
            <a:avLst/>
          </a:prstGeom>
          <a:solidFill>
            <a:srgbClr val="078E74"/>
          </a:solidFill>
          <a:ln w="12700">
            <a:solidFill>
              <a:srgbClr val="078E74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20040" y="2926080"/>
            <a:ext cx="233172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D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320040" y="2971800"/>
            <a:ext cx="2331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F2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2023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320040" y="3337560"/>
            <a:ext cx="2331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A2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₪318,000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2743200" y="2926080"/>
            <a:ext cx="233172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D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2743200" y="2971800"/>
            <a:ext cx="2331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F2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2743200" y="3337560"/>
            <a:ext cx="2331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A2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₪364,250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2743200" y="3703320"/>
            <a:ext cx="2331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78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+14.5%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6172200" y="2926080"/>
            <a:ext cx="233172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DE6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6172200" y="2971800"/>
            <a:ext cx="2331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F2D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172200" y="3337560"/>
            <a:ext cx="2331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A2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₪410,450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6172200" y="3703320"/>
            <a:ext cx="2331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78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+12.7%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274320" y="4709160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i="1" dirty="0">
                <a:solidFill>
                  <a:srgbClr val="5A7A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 צמיחה מצטברת 2023→2025: +29% בהכנסות | 6,720 יחידות נמכרו בסה"כ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78E74"/>
          </a:solidFill>
          <a:ln w="12700">
            <a:solidFill>
              <a:srgbClr val="078E7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מוצרים מובילים – הכנסות, רווח ורווחיות</a:t>
            </a:r>
            <a:endParaRPr lang="en-US" sz="26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182880" y="960120"/>
          <a:ext cx="5029200" cy="35661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5486400" y="960120"/>
            <a:ext cx="347472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E0EDE9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5486400" y="960120"/>
            <a:ext cx="73152" cy="621792"/>
          </a:xfrm>
          <a:prstGeom prst="rect">
            <a:avLst/>
          </a:prstGeom>
          <a:solidFill>
            <a:srgbClr val="078E74"/>
          </a:solidFill>
          <a:ln w="12700">
            <a:solidFill>
              <a:srgbClr val="078E7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623560" y="996696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A2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מוצר A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5623560" y="1280160"/>
            <a:ext cx="12801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7A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₪352,600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6949440" y="996696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78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מרווח: 42.7%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8366760" y="996696"/>
            <a:ext cx="502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🥇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5486400" y="1673352"/>
            <a:ext cx="347472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E0EDE9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5486400" y="1673352"/>
            <a:ext cx="73152" cy="621792"/>
          </a:xfrm>
          <a:prstGeom prst="rect">
            <a:avLst/>
          </a:prstGeom>
          <a:solidFill>
            <a:srgbClr val="0AAF8E"/>
          </a:solidFill>
          <a:ln w="12700">
            <a:solidFill>
              <a:srgbClr val="0AAF8E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623560" y="1709928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A2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מוצר D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5623560" y="1993392"/>
            <a:ext cx="12801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7A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₪220,650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6949440" y="1709928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AAF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מרווח: 34.8%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8366760" y="1709928"/>
            <a:ext cx="502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🥈</a:t>
            </a:r>
            <a:endParaRPr lang="en-US" sz="2000" dirty="0"/>
          </a:p>
        </p:txBody>
      </p:sp>
      <p:sp>
        <p:nvSpPr>
          <p:cNvPr id="17" name="Shape 14"/>
          <p:cNvSpPr/>
          <p:nvPr/>
        </p:nvSpPr>
        <p:spPr>
          <a:xfrm>
            <a:off x="5486400" y="2386584"/>
            <a:ext cx="347472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E0EDE9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8" name="Shape 15"/>
          <p:cNvSpPr/>
          <p:nvPr/>
        </p:nvSpPr>
        <p:spPr>
          <a:xfrm>
            <a:off x="5486400" y="2386584"/>
            <a:ext cx="73152" cy="621792"/>
          </a:xfrm>
          <a:prstGeom prst="rect">
            <a:avLst/>
          </a:prstGeom>
          <a:solidFill>
            <a:srgbClr val="5CC8A0"/>
          </a:solidFill>
          <a:ln w="12700">
            <a:solidFill>
              <a:srgbClr val="5CC8A0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623560" y="242316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A2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מוצר B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5623560" y="2706624"/>
            <a:ext cx="12801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7A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₪183,400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6949440" y="2423160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5CC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מרווח: 39.6%</a:t>
            </a:r>
            <a:endParaRPr lang="en-US" sz="1100" dirty="0"/>
          </a:p>
        </p:txBody>
      </p:sp>
      <p:sp>
        <p:nvSpPr>
          <p:cNvPr id="22" name="Text 19"/>
          <p:cNvSpPr/>
          <p:nvPr/>
        </p:nvSpPr>
        <p:spPr>
          <a:xfrm>
            <a:off x="8366760" y="2423160"/>
            <a:ext cx="502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🥉</a:t>
            </a:r>
            <a:endParaRPr lang="en-US" sz="2000" dirty="0"/>
          </a:p>
        </p:txBody>
      </p:sp>
      <p:sp>
        <p:nvSpPr>
          <p:cNvPr id="23" name="Shape 20"/>
          <p:cNvSpPr/>
          <p:nvPr/>
        </p:nvSpPr>
        <p:spPr>
          <a:xfrm>
            <a:off x="5486400" y="3099816"/>
            <a:ext cx="347472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E0EDE9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4" name="Shape 21"/>
          <p:cNvSpPr/>
          <p:nvPr/>
        </p:nvSpPr>
        <p:spPr>
          <a:xfrm>
            <a:off x="5486400" y="3099816"/>
            <a:ext cx="73152" cy="621792"/>
          </a:xfrm>
          <a:prstGeom prst="rect">
            <a:avLst/>
          </a:prstGeom>
          <a:solidFill>
            <a:srgbClr val="F2B732"/>
          </a:solidFill>
          <a:ln w="12700">
            <a:solidFill>
              <a:srgbClr val="F2B732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5623560" y="3136392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A2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מוצר C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5623560" y="3419856"/>
            <a:ext cx="12801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7A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₪218,250</a:t>
            </a:r>
            <a:endParaRPr lang="en-US" sz="1000" dirty="0"/>
          </a:p>
        </p:txBody>
      </p:sp>
      <p:sp>
        <p:nvSpPr>
          <p:cNvPr id="27" name="Text 24"/>
          <p:cNvSpPr/>
          <p:nvPr/>
        </p:nvSpPr>
        <p:spPr>
          <a:xfrm>
            <a:off x="6949440" y="3136392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2B7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מרווח: 28.9% ⚠️</a:t>
            </a:r>
            <a:endParaRPr lang="en-US" sz="1100" dirty="0"/>
          </a:p>
        </p:txBody>
      </p:sp>
      <p:sp>
        <p:nvSpPr>
          <p:cNvPr id="28" name="Text 25"/>
          <p:cNvSpPr/>
          <p:nvPr/>
        </p:nvSpPr>
        <p:spPr>
          <a:xfrm>
            <a:off x="8366760" y="3136392"/>
            <a:ext cx="502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" dirty="0"/>
          </a:p>
        </p:txBody>
      </p:sp>
      <p:sp>
        <p:nvSpPr>
          <p:cNvPr id="29" name="Shape 26"/>
          <p:cNvSpPr/>
          <p:nvPr/>
        </p:nvSpPr>
        <p:spPr>
          <a:xfrm>
            <a:off x="5486400" y="3813048"/>
            <a:ext cx="347472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E0EDE9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0" name="Shape 27"/>
          <p:cNvSpPr/>
          <p:nvPr/>
        </p:nvSpPr>
        <p:spPr>
          <a:xfrm>
            <a:off x="5486400" y="3813048"/>
            <a:ext cx="73152" cy="621792"/>
          </a:xfrm>
          <a:prstGeom prst="rect">
            <a:avLst/>
          </a:prstGeom>
          <a:solidFill>
            <a:srgbClr val="D64045"/>
          </a:solidFill>
          <a:ln w="12700">
            <a:solidFill>
              <a:srgbClr val="D64045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5623560" y="3849624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A2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מוצר E</a:t>
            </a:r>
            <a:endParaRPr lang="en-US" sz="1200" dirty="0"/>
          </a:p>
        </p:txBody>
      </p:sp>
      <p:sp>
        <p:nvSpPr>
          <p:cNvPr id="32" name="Text 29"/>
          <p:cNvSpPr/>
          <p:nvPr/>
        </p:nvSpPr>
        <p:spPr>
          <a:xfrm>
            <a:off x="5623560" y="4133088"/>
            <a:ext cx="12801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7A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₪117,800</a:t>
            </a:r>
            <a:endParaRPr lang="en-US" sz="1000" dirty="0"/>
          </a:p>
        </p:txBody>
      </p:sp>
      <p:sp>
        <p:nvSpPr>
          <p:cNvPr id="33" name="Text 30"/>
          <p:cNvSpPr/>
          <p:nvPr/>
        </p:nvSpPr>
        <p:spPr>
          <a:xfrm>
            <a:off x="6949440" y="3849624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640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מרווח: 18.2% 🔴</a:t>
            </a:r>
            <a:endParaRPr lang="en-US" sz="1100" dirty="0"/>
          </a:p>
        </p:txBody>
      </p:sp>
      <p:sp>
        <p:nvSpPr>
          <p:cNvPr id="34" name="Text 31"/>
          <p:cNvSpPr/>
          <p:nvPr/>
        </p:nvSpPr>
        <p:spPr>
          <a:xfrm>
            <a:off x="8366760" y="3849624"/>
            <a:ext cx="502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000" dirty="0"/>
          </a:p>
        </p:txBody>
      </p:sp>
      <p:sp>
        <p:nvSpPr>
          <p:cNvPr id="35" name="Text 32"/>
          <p:cNvSpPr/>
          <p:nvPr/>
        </p:nvSpPr>
        <p:spPr>
          <a:xfrm>
            <a:off x="274320" y="4709160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i="1" dirty="0">
                <a:solidFill>
                  <a:srgbClr val="5A7A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מוצר A אחראי על 32% מסה"כ ההכנסות ומוביל גם ברווחיות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F2D4A"/>
          </a:solidFill>
          <a:ln w="12700">
            <a:solidFill>
              <a:srgbClr val="0F2D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סניפים מובילים וסוכן השנה</a:t>
            </a:r>
            <a:endParaRPr lang="en-US" sz="26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182880" y="1005840"/>
          <a:ext cx="484632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2"/>
          <p:cNvSpPr/>
          <p:nvPr/>
        </p:nvSpPr>
        <p:spPr>
          <a:xfrm>
            <a:off x="182880" y="434340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5A7A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הכנסות לפי סניף (₪)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303520" y="1005840"/>
            <a:ext cx="3657600" cy="1920240"/>
          </a:xfrm>
          <a:prstGeom prst="rect">
            <a:avLst/>
          </a:prstGeom>
          <a:solidFill>
            <a:srgbClr val="0F2D4A"/>
          </a:solidFill>
          <a:ln w="12700">
            <a:solidFill>
              <a:srgbClr val="0F2D4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5303520" y="1005840"/>
            <a:ext cx="3657600" cy="164592"/>
          </a:xfrm>
          <a:prstGeom prst="rect">
            <a:avLst/>
          </a:prstGeom>
          <a:solidFill>
            <a:srgbClr val="078E74"/>
          </a:solidFill>
          <a:ln w="12700">
            <a:solidFill>
              <a:srgbClr val="078E7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349240" y="1207008"/>
            <a:ext cx="3566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5CC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 סוכן השנה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5349240" y="1572768"/>
            <a:ext cx="35661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דני</a:t>
            </a:r>
            <a:endParaRPr lang="en-US" sz="4200" dirty="0"/>
          </a:p>
        </p:txBody>
      </p:sp>
      <p:sp>
        <p:nvSpPr>
          <p:cNvPr id="10" name="Text 7"/>
          <p:cNvSpPr/>
          <p:nvPr/>
        </p:nvSpPr>
        <p:spPr>
          <a:xfrm>
            <a:off x="5349240" y="2258568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8C8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סניף תל אביב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5349240" y="257860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i="1" dirty="0">
                <a:solidFill>
                  <a:srgbClr val="7ABC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הכנסות: ₪271,100 | 3 שנות צמיחה רצופות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5303520" y="3017520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1A2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דירוג סוכנים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5303520" y="3401568"/>
            <a:ext cx="3657600" cy="274320"/>
          </a:xfrm>
          <a:prstGeom prst="rect">
            <a:avLst/>
          </a:prstGeom>
          <a:solidFill>
            <a:srgbClr val="E6F7F2"/>
          </a:solidFill>
          <a:ln w="12700">
            <a:solidFill>
              <a:srgbClr val="E0EDE9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675120" y="3401568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078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דני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5303520" y="3401568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7A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₪271,100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303520" y="3721608"/>
            <a:ext cx="3657600" cy="274320"/>
          </a:xfrm>
          <a:prstGeom prst="rect">
            <a:avLst/>
          </a:prstGeom>
          <a:solidFill>
            <a:srgbClr val="F0F4F2"/>
          </a:solidFill>
          <a:ln w="12700">
            <a:solidFill>
              <a:srgbClr val="E0EDE9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675120" y="3721608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A2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לירון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5303520" y="3721608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7A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₪219,000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5303520" y="4041648"/>
            <a:ext cx="3657600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DE9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675120" y="4041648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A2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מיכל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5303520" y="4041648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7A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₪210,300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5303520" y="4361688"/>
            <a:ext cx="3657600" cy="274320"/>
          </a:xfrm>
          <a:prstGeom prst="rect">
            <a:avLst/>
          </a:prstGeom>
          <a:solidFill>
            <a:srgbClr val="F0F4F2"/>
          </a:solidFill>
          <a:ln w="12700">
            <a:solidFill>
              <a:srgbClr val="E0EDE9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675120" y="4361688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A2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רותם</a:t>
            </a:r>
            <a:endParaRPr lang="en-US" sz="1100" dirty="0"/>
          </a:p>
        </p:txBody>
      </p:sp>
      <p:sp>
        <p:nvSpPr>
          <p:cNvPr id="24" name="Text 21"/>
          <p:cNvSpPr/>
          <p:nvPr/>
        </p:nvSpPr>
        <p:spPr>
          <a:xfrm>
            <a:off x="5303520" y="4361688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7A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₪196,700</a:t>
            </a:r>
            <a:endParaRPr lang="en-US" sz="1100" dirty="0"/>
          </a:p>
        </p:txBody>
      </p:sp>
      <p:sp>
        <p:nvSpPr>
          <p:cNvPr id="25" name="Shape 22"/>
          <p:cNvSpPr/>
          <p:nvPr/>
        </p:nvSpPr>
        <p:spPr>
          <a:xfrm>
            <a:off x="5303520" y="4681728"/>
            <a:ext cx="3657600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DE9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675120" y="4681728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A2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יואב</a:t>
            </a:r>
            <a:endParaRPr lang="en-US" sz="1100" dirty="0"/>
          </a:p>
        </p:txBody>
      </p:sp>
      <p:sp>
        <p:nvSpPr>
          <p:cNvPr id="27" name="Text 24"/>
          <p:cNvSpPr/>
          <p:nvPr/>
        </p:nvSpPr>
        <p:spPr>
          <a:xfrm>
            <a:off x="5303520" y="4681728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7A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₪195,600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מגמות מכירה 2023–2025</a:t>
            </a:r>
            <a:endParaRPr lang="en-US" sz="26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182880" y="1005840"/>
          <a:ext cx="5303520" cy="34747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5715000" y="1005840"/>
            <a:ext cx="32461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EE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5715000" y="1005840"/>
            <a:ext cx="73152" cy="868680"/>
          </a:xfrm>
          <a:prstGeom prst="rect">
            <a:avLst/>
          </a:prstGeom>
          <a:solidFill>
            <a:srgbClr val="078E74"/>
          </a:solidFill>
          <a:ln w="12700">
            <a:solidFill>
              <a:srgbClr val="078E7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833872" y="1051560"/>
            <a:ext cx="3017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A2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📈 צמיחה עקבית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5833872" y="1353312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7A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הכנסות גדלו 14.5% (2023→24) ו-12.7% (2024→25). מגמה יציבה.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5715000" y="1965960"/>
            <a:ext cx="32461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EE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5715000" y="1965960"/>
            <a:ext cx="73152" cy="868680"/>
          </a:xfrm>
          <a:prstGeom prst="rect">
            <a:avLst/>
          </a:prstGeom>
          <a:solidFill>
            <a:srgbClr val="078E74"/>
          </a:solidFill>
          <a:ln w="12700">
            <a:solidFill>
              <a:srgbClr val="078E7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833872" y="2011680"/>
            <a:ext cx="3017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A2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מרווח יורד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833872" y="2313432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7A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המרווח ירד מ-36.9% ל-33.3%. הרווח גדל לאט יותר מההכנסות.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5715000" y="2926080"/>
            <a:ext cx="32461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EE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5715000" y="2926080"/>
            <a:ext cx="73152" cy="868680"/>
          </a:xfrm>
          <a:prstGeom prst="rect">
            <a:avLst/>
          </a:prstGeom>
          <a:solidFill>
            <a:srgbClr val="078E74"/>
          </a:solidFill>
          <a:ln w="12700">
            <a:solidFill>
              <a:srgbClr val="078E7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833872" y="2971800"/>
            <a:ext cx="3017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A2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📦 גידול בכמות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5833872" y="3273552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7A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מ-2,000 יחידות ב-2023 ל-2,460 ב-2025 — עלייה של 23%.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5715000" y="3886200"/>
            <a:ext cx="32461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EE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8" name="Shape 15"/>
          <p:cNvSpPr/>
          <p:nvPr/>
        </p:nvSpPr>
        <p:spPr>
          <a:xfrm>
            <a:off x="5715000" y="3886200"/>
            <a:ext cx="73152" cy="868680"/>
          </a:xfrm>
          <a:prstGeom prst="rect">
            <a:avLst/>
          </a:prstGeom>
          <a:solidFill>
            <a:srgbClr val="D64045"/>
          </a:solidFill>
          <a:ln w="12700">
            <a:solidFill>
              <a:srgbClr val="D64045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833872" y="3931920"/>
            <a:ext cx="3017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A2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🔴 מוצר C בסיכון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5833872" y="4233672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7A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מרווח ירד מ-33% ל-25.6%. העלות עלתה, המחיר לא עודכן.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E8821A"/>
          </a:solidFill>
          <a:ln w="12700">
            <a:solidFill>
              <a:srgbClr val="E8821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מוצרים בסיכון – נפח גבוה, רווחיות נמוכה</a:t>
            </a:r>
            <a:endParaRPr lang="en-US" sz="24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28600" y="1051560"/>
          <a:ext cx="5029200" cy="3383280"/>
        </p:xfrm>
        <a:graphic>
          <a:graphicData uri="http://schemas.openxmlformats.org/drawingml/2006/table">
            <a:tbl>
              <a:tblPr/>
              <a:tblGrid>
                <a:gridCol w="1005840"/>
                <a:gridCol w="1005840"/>
                <a:gridCol w="1005840"/>
                <a:gridCol w="1005840"/>
                <a:gridCol w="1005840"/>
              </a:tblGrid>
              <a:tr h="51206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מוצר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D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כמות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D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הכנסות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D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מרווח %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D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מצב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D4A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78E7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מוצר 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2,810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₪352,600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78E7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42.7%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78E7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✅ מצוין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מוצר B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1,210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₪183,400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AF8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39.6%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AF8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✅ טוב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מוצר 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1,190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₪220,650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B8860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34.8%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B8860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🟡 בינוני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E882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מוצר C ⚠️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1,030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₪218,250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E882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28.9%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882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⚠️ בירידה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1206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D6404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מוצר E 🔴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₪117,800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D6404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18.2%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D6404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🔴 סיכון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5486400" y="1051560"/>
            <a:ext cx="347472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0D8C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5486400" y="1051560"/>
            <a:ext cx="3474720" cy="201168"/>
          </a:xfrm>
          <a:prstGeom prst="rect">
            <a:avLst/>
          </a:prstGeom>
          <a:solidFill>
            <a:srgbClr val="E8821A"/>
          </a:solidFill>
          <a:ln w="12700">
            <a:solidFill>
              <a:srgbClr val="E8821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559552" y="1307592"/>
            <a:ext cx="3337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E882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מוצר C – נפח גבוה, רווח יורד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5559552" y="1737360"/>
            <a:ext cx="3337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A2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1,030 יחידות נמכרו אך המרווח ירד מ-33.3% ל-25.6%. עלות ייצור: ₪140→₪160 ללא תיקון מחיר.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5486400" y="2834640"/>
            <a:ext cx="347472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0D8C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5486400" y="2834640"/>
            <a:ext cx="3474720" cy="201168"/>
          </a:xfrm>
          <a:prstGeom prst="rect">
            <a:avLst/>
          </a:prstGeom>
          <a:solidFill>
            <a:srgbClr val="D64045"/>
          </a:solidFill>
          <a:ln w="12700">
            <a:solidFill>
              <a:srgbClr val="D64045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559552" y="3090672"/>
            <a:ext cx="3337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D640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מוצר E – מרווח הנמוך ביותר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5559552" y="3520440"/>
            <a:ext cx="3337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1A2E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רק 18.2% מרווח. עלות גדלה מ-₪190 ל-₪210 ב-3 שנים. שקול תמחור מחדש או הפסקה.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486400" y="4526280"/>
            <a:ext cx="3474720" cy="475488"/>
          </a:xfrm>
          <a:prstGeom prst="rect">
            <a:avLst/>
          </a:prstGeom>
          <a:solidFill>
            <a:srgbClr val="FFF8EE"/>
          </a:solidFill>
          <a:ln w="12700">
            <a:solidFill>
              <a:srgbClr val="F0D8C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559552" y="4526280"/>
            <a:ext cx="3337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E882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תיקון תמחור של מוצר C בלבד יכול להוסיף ~₪20K רווח שנתי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F2D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14400" y="3200400"/>
            <a:ext cx="4572000" cy="4572000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858000" y="-914400"/>
            <a:ext cx="3657600" cy="3657600"/>
          </a:xfrm>
          <a:prstGeom prst="ellipse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78E74"/>
          </a:solidFill>
          <a:ln w="12700">
            <a:solidFill>
              <a:srgbClr val="078E7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0"/>
            <a:ext cx="8595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המלצות פעולה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274320" y="1097280"/>
            <a:ext cx="4297680" cy="1600200"/>
          </a:xfrm>
          <a:prstGeom prst="rect">
            <a:avLst/>
          </a:prstGeom>
          <a:solidFill>
            <a:srgbClr val="0D3A52">
              <a:alpha val="90000"/>
            </a:srgbClr>
          </a:solidFill>
          <a:ln w="19050">
            <a:solidFill>
              <a:srgbClr val="078E7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1097280"/>
            <a:ext cx="4297680" cy="164592"/>
          </a:xfrm>
          <a:prstGeom prst="rect">
            <a:avLst/>
          </a:prstGeom>
          <a:solidFill>
            <a:srgbClr val="078E74"/>
          </a:solidFill>
          <a:ln w="12700">
            <a:solidFill>
              <a:srgbClr val="078E7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84048" y="1325880"/>
            <a:ext cx="548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800" b="1" dirty="0">
                <a:solidFill>
                  <a:srgbClr val="078E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347472" y="1353312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הכפל השקעה במוצר A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47472" y="1810512"/>
            <a:ext cx="4114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B8D8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מוצר A = 42.7% מרווח + 62% צמיחה בכמות. הגדל מלאי, שפר שיווק, שקול הרחבת ניחוח מוצר.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846320" y="1097280"/>
            <a:ext cx="4297680" cy="1600200"/>
          </a:xfrm>
          <a:prstGeom prst="rect">
            <a:avLst/>
          </a:prstGeom>
          <a:solidFill>
            <a:srgbClr val="0D3A52">
              <a:alpha val="90000"/>
            </a:srgbClr>
          </a:solidFill>
          <a:ln w="19050">
            <a:solidFill>
              <a:srgbClr val="F2B732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846320" y="1097280"/>
            <a:ext cx="4297680" cy="164592"/>
          </a:xfrm>
          <a:prstGeom prst="rect">
            <a:avLst/>
          </a:prstGeom>
          <a:solidFill>
            <a:srgbClr val="F2B732"/>
          </a:solidFill>
          <a:ln w="12700">
            <a:solidFill>
              <a:srgbClr val="F2B73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956048" y="1325880"/>
            <a:ext cx="548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800" b="1" dirty="0">
                <a:solidFill>
                  <a:srgbClr val="F2B7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4919472" y="1353312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עדכן מחיר מוצר C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919472" y="1810512"/>
            <a:ext cx="4114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B8D8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עלות עלתה ב-14% מ-2023, המחיר לא עודכן. העלאת מחיר של 10% תוסיף ~₪20K רווח שנתי.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274320" y="2788920"/>
            <a:ext cx="4297680" cy="1600200"/>
          </a:xfrm>
          <a:prstGeom prst="rect">
            <a:avLst/>
          </a:prstGeom>
          <a:solidFill>
            <a:srgbClr val="0D3A52">
              <a:alpha val="90000"/>
            </a:srgbClr>
          </a:solidFill>
          <a:ln w="19050">
            <a:solidFill>
              <a:srgbClr val="D64045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274320" y="2788920"/>
            <a:ext cx="4297680" cy="164592"/>
          </a:xfrm>
          <a:prstGeom prst="rect">
            <a:avLst/>
          </a:prstGeom>
          <a:solidFill>
            <a:srgbClr val="D64045"/>
          </a:solidFill>
          <a:ln w="12700">
            <a:solidFill>
              <a:srgbClr val="D6404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84048" y="3017520"/>
            <a:ext cx="548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800" b="1" dirty="0">
                <a:solidFill>
                  <a:srgbClr val="D640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800" dirty="0"/>
          </a:p>
        </p:txBody>
      </p:sp>
      <p:sp>
        <p:nvSpPr>
          <p:cNvPr id="19" name="Text 17"/>
          <p:cNvSpPr/>
          <p:nvPr/>
        </p:nvSpPr>
        <p:spPr>
          <a:xfrm>
            <a:off x="347472" y="3044952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בחן את מוצר E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347472" y="3502152"/>
            <a:ext cx="4114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B8D8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מרווח 18.2% בלבד. בצע ניתוח עלות-תועלת מלא ושקול תמחור מחדש או הפסקת שיווק.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846320" y="2788920"/>
            <a:ext cx="4297680" cy="1600200"/>
          </a:xfrm>
          <a:prstGeom prst="rect">
            <a:avLst/>
          </a:prstGeom>
          <a:solidFill>
            <a:srgbClr val="0D3A52">
              <a:alpha val="90000"/>
            </a:srgbClr>
          </a:solidFill>
          <a:ln w="19050">
            <a:solidFill>
              <a:srgbClr val="5CC8A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846320" y="2788920"/>
            <a:ext cx="4297680" cy="164592"/>
          </a:xfrm>
          <a:prstGeom prst="rect">
            <a:avLst/>
          </a:prstGeom>
          <a:solidFill>
            <a:srgbClr val="5CC8A0"/>
          </a:solidFill>
          <a:ln w="12700">
            <a:solidFill>
              <a:srgbClr val="5CC8A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956048" y="3017520"/>
            <a:ext cx="548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800" b="1" dirty="0">
                <a:solidFill>
                  <a:srgbClr val="5CC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2800" dirty="0"/>
          </a:p>
        </p:txBody>
      </p:sp>
      <p:sp>
        <p:nvSpPr>
          <p:cNvPr id="24" name="Text 22"/>
          <p:cNvSpPr/>
          <p:nvPr/>
        </p:nvSpPr>
        <p:spPr>
          <a:xfrm>
            <a:off x="4919472" y="3044952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למד משיטות דני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919472" y="3502152"/>
            <a:ext cx="4114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B8D8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דני מוביל בפער. נתח את שיטות עבודתו ובנה תוכנית הכשרה לשאר הסוכנים לצמצום הפער.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078E74"/>
          </a:solidFill>
          <a:ln w="12700">
            <a:solidFill>
              <a:srgbClr val="078E7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74320" y="4663440"/>
            <a:ext cx="8595360" cy="4800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ExcelBoost.co.il  |  ניתוח נתונים עסקי  |  2025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דוח ביצועים עסקי 2023–2025</dc:title>
  <dc:subject>PptxGenJS Presentation</dc:subject>
  <dc:creator>PptxGenJS</dc:creator>
  <cp:lastModifiedBy>PptxGenJS</cp:lastModifiedBy>
  <cp:revision>1</cp:revision>
  <dcterms:created xsi:type="dcterms:W3CDTF">2026-03-15T18:58:20Z</dcterms:created>
  <dcterms:modified xsi:type="dcterms:W3CDTF">2026-03-15T18:58:20Z</dcterms:modified>
</cp:coreProperties>
</file>